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2" r:id="rId6"/>
    <p:sldMasterId id="2147483661" r:id="rId7"/>
    <p:sldMasterId id="2147483665" r:id="rId8"/>
    <p:sldMasterId id="2147483674" r:id="rId9"/>
    <p:sldMasterId id="2147483679" r:id="rId10"/>
    <p:sldMasterId id="2147483684" r:id="rId11"/>
    <p:sldMasterId id="2147483688" r:id="rId12"/>
    <p:sldMasterId id="2147483692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</p:sldIdLst>
  <p:sldSz cy="6858000" cx="12192000"/>
  <p:notesSz cx="6858000" cy="9144000"/>
  <p:embeddedFontLst>
    <p:embeddedFont>
      <p:font typeface="Mulish ExtraLight"/>
      <p:regular r:id="rId50"/>
      <p:bold r:id="rId51"/>
      <p:italic r:id="rId52"/>
      <p:boldItalic r:id="rId53"/>
    </p:embeddedFont>
    <p:embeddedFont>
      <p:font typeface="Mulish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9">
          <p15:clr>
            <a:srgbClr val="A4A3A4"/>
          </p15:clr>
        </p15:guide>
        <p15:guide id="2" pos="597">
          <p15:clr>
            <a:srgbClr val="A4A3A4"/>
          </p15:clr>
        </p15:guide>
        <p15:guide id="3" pos="6947">
          <p15:clr>
            <a:srgbClr val="A4A3A4"/>
          </p15:clr>
        </p15:guide>
        <p15:guide id="4" orient="horz" pos="3589">
          <p15:clr>
            <a:srgbClr val="A4A3A4"/>
          </p15:clr>
        </p15:guide>
      </p15:sldGuideLst>
    </p:ext>
    <p:ext uri="GoogleSlidesCustomDataVersion2">
      <go:slidesCustomData xmlns:go="http://customooxmlschemas.google.com/" r:id="rId58" roundtripDataSignature="AMtx7miEIRsX7z3DgVA9P04/+6pTmOD1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6839BE-1C63-4575-ACEC-B6E15E88E1EF}">
  <a:tblStyle styleId="{0C6839BE-1C63-4575-ACEC-B6E15E88E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9" orient="horz"/>
        <p:guide pos="597"/>
        <p:guide pos="6947"/>
        <p:guide pos="35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1" Type="http://schemas.openxmlformats.org/officeDocument/2006/relationships/theme" Target="theme/theme9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9" Type="http://schemas.openxmlformats.org/officeDocument/2006/relationships/slide" Target="slides/slide3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51" Type="http://schemas.openxmlformats.org/officeDocument/2006/relationships/font" Target="fonts/MulishExtraLight-bold.fntdata"/><Relationship Id="rId50" Type="http://schemas.openxmlformats.org/officeDocument/2006/relationships/font" Target="fonts/MulishExtraLight-regular.fntdata"/><Relationship Id="rId53" Type="http://schemas.openxmlformats.org/officeDocument/2006/relationships/font" Target="fonts/MulishExtraLight-boldItalic.fntdata"/><Relationship Id="rId52" Type="http://schemas.openxmlformats.org/officeDocument/2006/relationships/font" Target="fonts/MulishExtraLight-italic.fntdata"/><Relationship Id="rId11" Type="http://schemas.openxmlformats.org/officeDocument/2006/relationships/slideMaster" Target="slideMasters/slideMaster7.xml"/><Relationship Id="rId55" Type="http://schemas.openxmlformats.org/officeDocument/2006/relationships/font" Target="fonts/Mulish-bold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Mulish-regular.fntdata"/><Relationship Id="rId13" Type="http://schemas.openxmlformats.org/officeDocument/2006/relationships/slideMaster" Target="slideMasters/slideMaster9.xml"/><Relationship Id="rId57" Type="http://schemas.openxmlformats.org/officeDocument/2006/relationships/font" Target="fonts/Mulish-boldItalic.fntdata"/><Relationship Id="rId12" Type="http://schemas.openxmlformats.org/officeDocument/2006/relationships/slideMaster" Target="slideMasters/slideMaster8.xml"/><Relationship Id="rId56" Type="http://schemas.openxmlformats.org/officeDocument/2006/relationships/font" Target="fonts/Mulish-italic.fntdata"/><Relationship Id="rId15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58" Type="http://customschemas.google.com/relationships/presentationmetadata" Target="metadata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e0d30dccd_1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4e0d30dccd_1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e0d30dccd_3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4e0d30dccd_3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e0d30dccd_3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4e0d30dccd_3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e0d30dccd_3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4e0d30dccd_3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e0d30dccd_3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4e0d30dccd_3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e0d30dccd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4e0d30dccd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e0d30dccd_3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e0d30dccd_3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4e0d30dccd_3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e0d30dccd_3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e0d30dccd_3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4e0d30dccd_3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e0d30dccd_3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e0d30dccd_3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4e0d30dccd_3_6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e0d30dccd_1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4e0d30dccd_1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e0d30dccd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4e0d30dccd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e0d30dccd_3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e0d30dccd_3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4e0d30dccd_3_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e0d30dccd_3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e0d30dccd_3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4e0d30dccd_3_6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e0d30dccd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4e0d30dccd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e0d30dccd_3_6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e0d30dccd_3_6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4e0d30dccd_3_6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e0d30dccd_3_6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e0d30dccd_3_6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4e0d30dccd_3_6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e0d30dccd_3_6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e0d30dccd_3_6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4e0d30dccd_3_6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e0d30dccd_3_6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4e0d30dccd_3_6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4e0d30dccd_3_6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e0d30dccd_1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4e0d30dccd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e0d30dccd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4e0d30dccd_1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e0d30dccd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4e0d30dccd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e0d30dccd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e0d30dccd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4e0d30dccd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e0d30dccd_1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4e0d30dccd_1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e0d30dcc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4e0d30dcc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0d30dccd_1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4e0d30dccd_1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e0d30dccd_1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4e0d30dccd_1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4_中英標題">
  <p:cSld name="章節1_中英標題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e0d30dccd_1_38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4e0d30dccd_1_38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g24e0d30dccd_1_38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g24e0d30dccd_1_3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1_中文標題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e0d30dccd_1_43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4e0d30dccd_1_4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" name="Google Shape;69;g24e0d30dccd_1_43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1_英文標題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e0d30dccd_1_47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24e0d30dccd_1_4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" name="Google Shape;73;g24e0d30dccd_1_47"/>
          <p:cNvSpPr txBox="1"/>
          <p:nvPr>
            <p:ph idx="2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e0d30dccd_1_10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g24e0d30dccd_1_10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g24e0d30dccd_1_107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24e0d30dccd_1_10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e0d30dccd_1_112"/>
          <p:cNvSpPr/>
          <p:nvPr>
            <p:ph idx="2" type="pic"/>
          </p:nvPr>
        </p:nvSpPr>
        <p:spPr>
          <a:xfrm>
            <a:off x="0" y="0"/>
            <a:ext cx="1200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g24e0d30dccd_1_1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e0d30dccd_1_115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24e0d30dccd_1_11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24e0d30dccd_1_115"/>
          <p:cNvSpPr txBox="1"/>
          <p:nvPr>
            <p:ph idx="2" type="body"/>
          </p:nvPr>
        </p:nvSpPr>
        <p:spPr>
          <a:xfrm>
            <a:off x="954088" y="1578855"/>
            <a:ext cx="10102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4e0d30dccd_1_11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e0d30dccd_1_120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g24e0d30dccd_1_120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4e0d30dccd_1_120"/>
          <p:cNvSpPr txBox="1"/>
          <p:nvPr>
            <p:ph type="ctrTitle"/>
          </p:nvPr>
        </p:nvSpPr>
        <p:spPr>
          <a:xfrm>
            <a:off x="953359" y="359005"/>
            <a:ext cx="10455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g24e0d30dccd_1_12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e0d30dccd_1_125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4e0d30dccd_1_125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4e0d30dccd_1_12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" name="Google Shape;97;g24e0d30dccd_1_125"/>
          <p:cNvSpPr txBox="1"/>
          <p:nvPr>
            <p:ph type="ctrTitle"/>
          </p:nvPr>
        </p:nvSpPr>
        <p:spPr>
          <a:xfrm>
            <a:off x="953359" y="360637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18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e0d30dccd_1_130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24e0d30dccd_1_13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24e0d30dccd_1_13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e0d30dccd_1_13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g24e0d30dccd_1_13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e0d30dccd_1_13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g24e0d30dccd_1_137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g24e0d30dccd_1_137"/>
          <p:cNvSpPr txBox="1"/>
          <p:nvPr>
            <p:ph idx="1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24e0d30dccd_1_137"/>
          <p:cNvSpPr txBox="1"/>
          <p:nvPr>
            <p:ph idx="2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2_中英標題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e0d30dccd_1_185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24e0d30dccd_1_185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g24e0d30dccd_1_185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g24e0d30dccd_1_18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2_中文標題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e0d30dccd_1_190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g24e0d30dccd_1_19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" name="Google Shape;121;g24e0d30dccd_1_190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2_英文標題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e0d30dccd_1_194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g24e0d30dccd_1_19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" name="Google Shape;125;g24e0d30dccd_1_194"/>
          <p:cNvSpPr txBox="1"/>
          <p:nvPr>
            <p:ph idx="2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e0d30dccd_1_19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" name="Google Shape;128;g24e0d30dccd_1_198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g24e0d30dccd_1_198"/>
          <p:cNvSpPr txBox="1"/>
          <p:nvPr>
            <p:ph idx="1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g24e0d30dccd_1_198"/>
          <p:cNvSpPr txBox="1"/>
          <p:nvPr>
            <p:ph idx="2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3_中英標題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0d30dccd_1_244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24e0d30dccd_1_244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g24e0d30dccd_1_244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g24e0d30dccd_1_24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3_中文標題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e0d30dccd_1_249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g24e0d30dccd_1_24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" name="Google Shape;142;g24e0d30dccd_1_249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3_英文標題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e0d30dccd_1_253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g24e0d30dccd_1_25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" name="Google Shape;146;g24e0d30dccd_1_253"/>
          <p:cNvSpPr txBox="1"/>
          <p:nvPr>
            <p:ph idx="2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 1">
  <p:cSld name="章節4_中英標題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e0d30dccd_1_280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24e0d30dccd_1_280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g24e0d30dccd_1_280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g24e0d30dccd_1_28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4_中英標題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e0d30dccd_1_320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24e0d30dccd_1_320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g24e0d30dccd_1_320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g24e0d30dccd_1_32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4_中文標題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e0d30dccd_1_325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g24e0d30dccd_1_32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" name="Google Shape;163;g24e0d30dccd_1_325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4_英文標題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e0d30dccd_1_329"/>
          <p:cNvSpPr txBox="1"/>
          <p:nvPr>
            <p:ph idx="1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24e0d30dccd_1_32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" name="Google Shape;167;g24e0d30dccd_1_329"/>
          <p:cNvSpPr txBox="1"/>
          <p:nvPr>
            <p:ph idx="2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e0d30dccd_1_37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" name="Google Shape;171;g24e0d30dccd_1_370"/>
          <p:cNvSpPr txBox="1"/>
          <p:nvPr>
            <p:ph type="ctrTitle"/>
          </p:nvPr>
        </p:nvSpPr>
        <p:spPr>
          <a:xfrm>
            <a:off x="966788" y="2241418"/>
            <a:ext cx="6356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Google Shape;172;g24e0d30dccd_1_370"/>
          <p:cNvSpPr txBox="1"/>
          <p:nvPr>
            <p:ph idx="1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g24e0d30dccd_1_370"/>
          <p:cNvSpPr txBox="1"/>
          <p:nvPr>
            <p:ph idx="2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英標題">
  <p:cSld name="章節N_中英標題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e0d30dccd_1_375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" name="Google Shape;176;g24e0d30dccd_1_37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g24e0d30dccd_1_375"/>
          <p:cNvSpPr txBox="1"/>
          <p:nvPr>
            <p:ph idx="2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g24e0d30dccd_1_37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" name="Google Shape;179;g24e0d30dccd_1_375"/>
          <p:cNvSpPr txBox="1"/>
          <p:nvPr>
            <p:ph idx="3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英文標題">
  <p:cSld name="章節N_英文標題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e0d30dccd_1_38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2" name="Google Shape;182;g24e0d30dccd_1_381"/>
          <p:cNvSpPr txBox="1"/>
          <p:nvPr>
            <p:ph idx="1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g24e0d30dccd_1_381"/>
          <p:cNvSpPr txBox="1"/>
          <p:nvPr>
            <p:ph idx="2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g24e0d30dccd_1_381"/>
          <p:cNvSpPr txBox="1"/>
          <p:nvPr>
            <p:ph idx="3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0d30dccd_3_55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g24e0d30dccd_3_55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g24e0d30dccd_3_554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g24e0d30dccd_3_55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e0d30dccd_3_559"/>
          <p:cNvSpPr/>
          <p:nvPr>
            <p:ph idx="2" type="pic"/>
          </p:nvPr>
        </p:nvSpPr>
        <p:spPr>
          <a:xfrm>
            <a:off x="0" y="0"/>
            <a:ext cx="1200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g24e0d30dccd_3_55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e0d30dccd_3_562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g24e0d30dccd_3_56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g24e0d30dccd_3_562"/>
          <p:cNvSpPr txBox="1"/>
          <p:nvPr>
            <p:ph idx="2" type="body"/>
          </p:nvPr>
        </p:nvSpPr>
        <p:spPr>
          <a:xfrm>
            <a:off x="954088" y="1578855"/>
            <a:ext cx="10102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g24e0d30dccd_3_56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6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e0d30dccd_3_567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g24e0d30dccd_3_567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4e0d30dccd_3_567"/>
          <p:cNvSpPr txBox="1"/>
          <p:nvPr>
            <p:ph type="ctrTitle"/>
          </p:nvPr>
        </p:nvSpPr>
        <p:spPr>
          <a:xfrm>
            <a:off x="953359" y="359005"/>
            <a:ext cx="10455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24e0d30dccd_3_56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e0d30dccd_3_572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g24e0d30dccd_3_572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4e0d30dccd_3_57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8" name="Google Shape;208;g24e0d30dccd_3_572"/>
          <p:cNvSpPr txBox="1"/>
          <p:nvPr>
            <p:ph type="ctrTitle"/>
          </p:nvPr>
        </p:nvSpPr>
        <p:spPr>
          <a:xfrm>
            <a:off x="953359" y="360637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e0d30dccd_3_577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g24e0d30dccd_3_57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g24e0d30dccd_3_57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e0d30dccd_3_58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g24e0d30dccd_3_58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e0d30dccd_3_5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4e0d30dccd_3_5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24e0d30dccd_3_5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24e0d30dccd_3_5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24e0d30dccd_3_5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954088" y="1578855"/>
            <a:ext cx="10102795" cy="4132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/>
          <p:nvPr>
            <p:ph idx="2" type="pic"/>
          </p:nvPr>
        </p:nvSpPr>
        <p:spPr>
          <a:xfrm>
            <a:off x="0" y="0"/>
            <a:ext cx="120035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3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3"/>
          <p:cNvSpPr txBox="1"/>
          <p:nvPr>
            <p:ph type="ctrTitle"/>
          </p:nvPr>
        </p:nvSpPr>
        <p:spPr>
          <a:xfrm>
            <a:off x="953359" y="359005"/>
            <a:ext cx="10455376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4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" name="Google Shape;46;p24"/>
          <p:cNvSpPr txBox="1"/>
          <p:nvPr>
            <p:ph type="ctrTitle"/>
          </p:nvPr>
        </p:nvSpPr>
        <p:spPr>
          <a:xfrm>
            <a:off x="953359" y="360637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內容頁_僅中文標題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25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9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10" Type="http://schemas.openxmlformats.org/officeDocument/2006/relationships/theme" Target="../theme/theme8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5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theme" Target="../theme/theme1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theme" Target="../theme/theme10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10" Type="http://schemas.openxmlformats.org/officeDocument/2006/relationships/theme" Target="../theme/theme6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e0d30dccd_1_35"/>
          <p:cNvSpPr txBox="1"/>
          <p:nvPr/>
        </p:nvSpPr>
        <p:spPr>
          <a:xfrm>
            <a:off x="966788" y="717402"/>
            <a:ext cx="35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01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60" name="Google Shape;60;g24e0d30dccd_1_35"/>
          <p:cNvSpPr txBox="1"/>
          <p:nvPr/>
        </p:nvSpPr>
        <p:spPr>
          <a:xfrm>
            <a:off x="1242283" y="6179444"/>
            <a:ext cx="73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01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e0d30dccd_1_182"/>
          <p:cNvSpPr txBox="1"/>
          <p:nvPr/>
        </p:nvSpPr>
        <p:spPr>
          <a:xfrm>
            <a:off x="966788" y="717402"/>
            <a:ext cx="35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02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112" name="Google Shape;112;g24e0d30dccd_1_182"/>
          <p:cNvSpPr txBox="1"/>
          <p:nvPr/>
        </p:nvSpPr>
        <p:spPr>
          <a:xfrm>
            <a:off x="1242283" y="6179444"/>
            <a:ext cx="73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02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e0d30dccd_1_241"/>
          <p:cNvSpPr txBox="1"/>
          <p:nvPr/>
        </p:nvSpPr>
        <p:spPr>
          <a:xfrm>
            <a:off x="966788" y="717402"/>
            <a:ext cx="35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03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133" name="Google Shape;133;g24e0d30dccd_1_241"/>
          <p:cNvSpPr txBox="1"/>
          <p:nvPr/>
        </p:nvSpPr>
        <p:spPr>
          <a:xfrm>
            <a:off x="1242283" y="6179444"/>
            <a:ext cx="73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03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e0d30dccd_1_317"/>
          <p:cNvSpPr txBox="1"/>
          <p:nvPr/>
        </p:nvSpPr>
        <p:spPr>
          <a:xfrm>
            <a:off x="966788" y="717402"/>
            <a:ext cx="35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04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154" name="Google Shape;154;g24e0d30dccd_1_317"/>
          <p:cNvSpPr txBox="1"/>
          <p:nvPr/>
        </p:nvSpPr>
        <p:spPr>
          <a:xfrm>
            <a:off x="1242283" y="6179444"/>
            <a:ext cx="73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04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bservablehq.com/@observablehq/a-taste-of-observable?collection=@observablehq/getting-starte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bservablehq.com/collection/@observablehq/getting-starte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observablehq/plot/blob/main/README.md" TargetMode="External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bservablehq.com/@observablehq/team-and-individual-workspaces?collection=@observablehq/getting-started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observablehq.com/blog/why-observable?collection=%40observablehq%2Fgetting-starte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bservablehq.com/@d3/gallery" TargetMode="External"/><Relationship Id="rId4" Type="http://schemas.openxmlformats.org/officeDocument/2006/relationships/hyperlink" Target="https://observablehq.com/plot/" TargetMode="External"/><Relationship Id="rId5" Type="http://schemas.openxmlformats.org/officeDocument/2006/relationships/hyperlink" Target="https://observablehq.com/collection/@observablehq/maps" TargetMode="External"/><Relationship Id="rId6" Type="http://schemas.openxmlformats.org/officeDocument/2006/relationships/hyperlink" Target="https://observablehq.com/collection/@observablehq/generative-art" TargetMode="External"/><Relationship Id="rId7" Type="http://schemas.openxmlformats.org/officeDocument/2006/relationships/hyperlink" Target="https://observablehq.com/collection/@observablehq/librari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bservablehq.com/@observablehq/team-and-individual-workspaces?collection=@observablehq/getting-start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bservablehq.com/@observablehq/observable-overview-video?collection=@observablehq/getting-starte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bservablehq.com/d/3ee1839e5f98d90e" TargetMode="External"/><Relationship Id="rId4" Type="http://schemas.openxmlformats.org/officeDocument/2006/relationships/hyperlink" Target="https://observablehq.com/d/dde9f11a6433398a" TargetMode="External"/><Relationship Id="rId5" Type="http://schemas.openxmlformats.org/officeDocument/2006/relationships/hyperlink" Target="https://observablehq.com/d/9fe1b696f0a91a91" TargetMode="External"/><Relationship Id="rId6" Type="http://schemas.openxmlformats.org/officeDocument/2006/relationships/hyperlink" Target="https://observablehq.com/d/e56718123f6272c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Observable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t/>
            </a:r>
            <a:endParaRPr/>
          </a:p>
        </p:txBody>
      </p:sp>
      <p:sp>
        <p:nvSpPr>
          <p:cNvPr id="227" name="Google Shape;227;p1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吳泳霈、許加宜</a:t>
            </a:r>
            <a:endParaRPr/>
          </a:p>
        </p:txBody>
      </p:sp>
      <p:sp>
        <p:nvSpPr>
          <p:cNvPr id="228" name="Google Shape;228;p1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資訊工程所 國立台北科技大學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e0d30dccd_1_310"/>
          <p:cNvSpPr txBox="1"/>
          <p:nvPr>
            <p:ph type="ctrTitle"/>
          </p:nvPr>
        </p:nvSpPr>
        <p:spPr>
          <a:xfrm>
            <a:off x="967100" y="2848075"/>
            <a:ext cx="10191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A taste of Observable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t/>
            </a:r>
            <a:endParaRPr/>
          </a:p>
        </p:txBody>
      </p:sp>
      <p:sp>
        <p:nvSpPr>
          <p:cNvPr id="302" name="Google Shape;302;g24e0d30dccd_1_310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" name="Google Shape;303;g24e0d30dccd_1_310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https://observablehq.com/@observablehq/a-taste-of-observable?collection=@observablehq/getting-started</a:t>
            </a:r>
            <a:endParaRPr/>
          </a:p>
        </p:txBody>
      </p:sp>
      <p:sp>
        <p:nvSpPr>
          <p:cNvPr id="304" name="Google Shape;304;g24e0d30dccd_1_31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e0d30dccd_3_35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Observable 教學</a:t>
            </a:r>
            <a:endParaRPr/>
          </a:p>
        </p:txBody>
      </p:sp>
      <p:sp>
        <p:nvSpPr>
          <p:cNvPr id="310" name="Google Shape;310;g24e0d30dccd_3_35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" name="Google Shape;311;g24e0d30dccd_3_35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jiayi\OneDrive\圖片\螢幕擷取畫面\螢幕擷取畫面 2023-08-21 214237.png螢幕擷取畫面 2023-08-21 214237" id="312" name="Google Shape;312;g24e0d30dccd_3_351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1167765" y="1517015"/>
            <a:ext cx="10261600" cy="4560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4e0d30dccd_3_351"/>
          <p:cNvSpPr/>
          <p:nvPr/>
        </p:nvSpPr>
        <p:spPr>
          <a:xfrm>
            <a:off x="1242060" y="3491865"/>
            <a:ext cx="1108800" cy="324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4e0d30dccd_3_351"/>
          <p:cNvSpPr/>
          <p:nvPr/>
        </p:nvSpPr>
        <p:spPr>
          <a:xfrm>
            <a:off x="1242060" y="3061335"/>
            <a:ext cx="17310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選擇Public</a:t>
            </a:r>
            <a:endParaRPr/>
          </a:p>
        </p:txBody>
      </p:sp>
      <p:sp>
        <p:nvSpPr>
          <p:cNvPr id="315" name="Google Shape;315;g24e0d30dccd_3_351"/>
          <p:cNvSpPr/>
          <p:nvPr/>
        </p:nvSpPr>
        <p:spPr>
          <a:xfrm>
            <a:off x="3033395" y="2227580"/>
            <a:ext cx="1533600" cy="18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4e0d30dccd_3_351"/>
          <p:cNvSpPr/>
          <p:nvPr/>
        </p:nvSpPr>
        <p:spPr>
          <a:xfrm>
            <a:off x="10052050" y="5600700"/>
            <a:ext cx="1377900" cy="477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4e0d30dccd_3_351"/>
          <p:cNvSpPr/>
          <p:nvPr/>
        </p:nvSpPr>
        <p:spPr>
          <a:xfrm>
            <a:off x="3033395" y="1754505"/>
            <a:ext cx="17127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選擇Blank </a:t>
            </a:r>
            <a:endParaRPr/>
          </a:p>
        </p:txBody>
      </p:sp>
      <p:sp>
        <p:nvSpPr>
          <p:cNvPr id="318" name="Google Shape;318;g24e0d30dccd_3_351"/>
          <p:cNvSpPr/>
          <p:nvPr/>
        </p:nvSpPr>
        <p:spPr>
          <a:xfrm>
            <a:off x="9717405" y="5103495"/>
            <a:ext cx="17127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Create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e0d30dccd_3_44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4" name="Google Shape;324;g24e0d30dccd_3_449"/>
          <p:cNvSpPr txBox="1"/>
          <p:nvPr>
            <p:ph idx="2" type="body"/>
          </p:nvPr>
        </p:nvSpPr>
        <p:spPr>
          <a:xfrm>
            <a:off x="965038" y="1368409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5" name="Google Shape;325;g24e0d30dccd_3_44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jiayi\OneDrive\圖片\螢幕擷取畫面\螢幕擷取畫面 2023-08-21 214144.png螢幕擷取畫面 2023-08-21 214144" id="326" name="Google Shape;326;g24e0d30dccd_3_449"/>
          <p:cNvPicPr preferRelativeResize="0"/>
          <p:nvPr/>
        </p:nvPicPr>
        <p:blipFill rotWithShape="1">
          <a:blip r:embed="rId3">
            <a:alphaModFix/>
          </a:blip>
          <a:srcRect b="219" l="0" r="0" t="219"/>
          <a:stretch/>
        </p:blipFill>
        <p:spPr>
          <a:xfrm>
            <a:off x="965355" y="1148718"/>
            <a:ext cx="10261600" cy="4560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4e0d30dccd_3_449"/>
          <p:cNvSpPr/>
          <p:nvPr/>
        </p:nvSpPr>
        <p:spPr>
          <a:xfrm>
            <a:off x="1110770" y="4276728"/>
            <a:ext cx="1108800" cy="253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4e0d30dccd_3_449"/>
          <p:cNvSpPr/>
          <p:nvPr/>
        </p:nvSpPr>
        <p:spPr>
          <a:xfrm>
            <a:off x="1110770" y="4654553"/>
            <a:ext cx="27153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進入Notebooks頁面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e0d30dccd_3_54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4" name="Google Shape;334;g24e0d30dccd_3_54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jiayi\OneDrive\圖片\螢幕擷取畫面\螢幕擷取畫面 2023-08-21 214211.png螢幕擷取畫面 2023-08-21 214211" id="335" name="Google Shape;335;g24e0d30dccd_3_543"/>
          <p:cNvPicPr preferRelativeResize="0"/>
          <p:nvPr/>
        </p:nvPicPr>
        <p:blipFill rotWithShape="1">
          <a:blip r:embed="rId3">
            <a:alphaModFix/>
          </a:blip>
          <a:srcRect b="0" l="1219" r="1219" t="0"/>
          <a:stretch/>
        </p:blipFill>
        <p:spPr>
          <a:xfrm>
            <a:off x="965153" y="1148715"/>
            <a:ext cx="10261601" cy="456057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4e0d30dccd_3_543"/>
          <p:cNvSpPr/>
          <p:nvPr/>
        </p:nvSpPr>
        <p:spPr>
          <a:xfrm>
            <a:off x="10118043" y="1415415"/>
            <a:ext cx="1108800" cy="455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4e0d30dccd_3_543"/>
          <p:cNvSpPr/>
          <p:nvPr/>
        </p:nvSpPr>
        <p:spPr>
          <a:xfrm>
            <a:off x="8511493" y="1956435"/>
            <a:ext cx="27153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創建新的Notebook</a:t>
            </a:r>
            <a:endParaRPr b="1" i="0" sz="16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e0d30dccd_3_24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3" name="Google Shape;343;g24e0d30dccd_3_24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jiayi\OneDrive\圖片\螢幕擷取畫面\螢幕擷取畫面 2023-08-21 214237.png螢幕擷取畫面 2023-08-21 214237" id="344" name="Google Shape;344;g24e0d30dccd_3_244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964828" y="1148652"/>
            <a:ext cx="10261600" cy="456057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4e0d30dccd_3_244"/>
          <p:cNvSpPr/>
          <p:nvPr/>
        </p:nvSpPr>
        <p:spPr>
          <a:xfrm>
            <a:off x="1039123" y="3123503"/>
            <a:ext cx="1108800" cy="324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4e0d30dccd_3_244"/>
          <p:cNvSpPr/>
          <p:nvPr/>
        </p:nvSpPr>
        <p:spPr>
          <a:xfrm>
            <a:off x="1039122" y="2692973"/>
            <a:ext cx="17310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選擇Public</a:t>
            </a:r>
            <a:endParaRPr/>
          </a:p>
        </p:txBody>
      </p:sp>
      <p:sp>
        <p:nvSpPr>
          <p:cNvPr id="347" name="Google Shape;347;g24e0d30dccd_3_244"/>
          <p:cNvSpPr/>
          <p:nvPr/>
        </p:nvSpPr>
        <p:spPr>
          <a:xfrm>
            <a:off x="2830457" y="1859217"/>
            <a:ext cx="1533600" cy="18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4e0d30dccd_3_244"/>
          <p:cNvSpPr/>
          <p:nvPr/>
        </p:nvSpPr>
        <p:spPr>
          <a:xfrm>
            <a:off x="9849113" y="5232338"/>
            <a:ext cx="1377900" cy="477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4e0d30dccd_3_244"/>
          <p:cNvSpPr/>
          <p:nvPr/>
        </p:nvSpPr>
        <p:spPr>
          <a:xfrm>
            <a:off x="2830457" y="1386143"/>
            <a:ext cx="17127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選擇Blank </a:t>
            </a:r>
            <a:endParaRPr/>
          </a:p>
        </p:txBody>
      </p:sp>
      <p:sp>
        <p:nvSpPr>
          <p:cNvPr id="350" name="Google Shape;350;g24e0d30dccd_3_244"/>
          <p:cNvSpPr/>
          <p:nvPr/>
        </p:nvSpPr>
        <p:spPr>
          <a:xfrm>
            <a:off x="9514468" y="4735133"/>
            <a:ext cx="1712700" cy="367800"/>
          </a:xfrm>
          <a:prstGeom prst="rect">
            <a:avLst/>
          </a:prstGeom>
          <a:solidFill>
            <a:schemeClr val="lt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Create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e0d30dccd_3_39"/>
          <p:cNvSpPr txBox="1"/>
          <p:nvPr>
            <p:ph type="ctrTitle"/>
          </p:nvPr>
        </p:nvSpPr>
        <p:spPr>
          <a:xfrm>
            <a:off x="953349" y="824925"/>
            <a:ext cx="97302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「視覺化」桃園市桃園區各里人口數量</a:t>
            </a:r>
            <a:endParaRPr/>
          </a:p>
        </p:txBody>
      </p:sp>
      <p:sp>
        <p:nvSpPr>
          <p:cNvPr id="356" name="Google Shape;356;g24e0d30dccd_3_3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57" name="Google Shape;357;g24e0d30dccd_3_3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8" name="Google Shape;358;g24e0d30dccd_3_39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g24e0d30dccd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312" y="1511775"/>
            <a:ext cx="7983381" cy="450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0d30dccd_3_59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匯入資料</a:t>
            </a:r>
            <a:endParaRPr/>
          </a:p>
        </p:txBody>
      </p:sp>
      <p:sp>
        <p:nvSpPr>
          <p:cNvPr id="366" name="Google Shape;366;g24e0d30dccd_3_59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e0d30dccd_3_590"/>
          <p:cNvSpPr txBox="1"/>
          <p:nvPr>
            <p:ph idx="2" type="body"/>
          </p:nvPr>
        </p:nvSpPr>
        <p:spPr>
          <a:xfrm>
            <a:off x="954094" y="1618600"/>
            <a:ext cx="5263500" cy="408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下載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「112年7月桃園市桃園區各里人  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    口統計.xlsx」</a:t>
            </a:r>
            <a:endParaRPr/>
          </a:p>
        </p:txBody>
      </p:sp>
      <p:sp>
        <p:nvSpPr>
          <p:cNvPr id="368" name="Google Shape;368;g24e0d30dccd_3_59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9" name="Google Shape;369;g24e0d30dccd_3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276" y="1101025"/>
            <a:ext cx="5457876" cy="46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e0d30dccd_3_60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4e0d30dccd_3_600"/>
          <p:cNvSpPr txBox="1"/>
          <p:nvPr>
            <p:ph idx="2" type="body"/>
          </p:nvPr>
        </p:nvSpPr>
        <p:spPr>
          <a:xfrm>
            <a:off x="7664113" y="1731225"/>
            <a:ext cx="3302100" cy="62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另存新檔：檔名.csv</a:t>
            </a:r>
            <a:endParaRPr/>
          </a:p>
        </p:txBody>
      </p:sp>
      <p:sp>
        <p:nvSpPr>
          <p:cNvPr id="377" name="Google Shape;377;g24e0d30dccd_3_60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8" name="Google Shape;378;g24e0d30dccd_3_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50" y="469550"/>
            <a:ext cx="6212600" cy="55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4e0d30dccd_3_6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700" y="2581112"/>
            <a:ext cx="3226924" cy="16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4e0d30dccd_3_600"/>
          <p:cNvSpPr/>
          <p:nvPr/>
        </p:nvSpPr>
        <p:spPr>
          <a:xfrm>
            <a:off x="8811350" y="3012675"/>
            <a:ext cx="1110000" cy="119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e0d30dccd_3_612"/>
          <p:cNvSpPr txBox="1"/>
          <p:nvPr>
            <p:ph type="ctrTitle"/>
          </p:nvPr>
        </p:nvSpPr>
        <p:spPr>
          <a:xfrm>
            <a:off x="1491251" y="824925"/>
            <a:ext cx="82095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編碼轉換：UTF-8</a:t>
            </a:r>
            <a:endParaRPr sz="2700"/>
          </a:p>
        </p:txBody>
      </p:sp>
      <p:sp>
        <p:nvSpPr>
          <p:cNvPr id="387" name="Google Shape;387;g24e0d30dccd_3_6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4e0d30dccd_3_6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9" name="Google Shape;389;g24e0d30dccd_3_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55" y="1478635"/>
            <a:ext cx="8209506" cy="4503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4e0d30dccd_3_612"/>
          <p:cNvSpPr/>
          <p:nvPr/>
        </p:nvSpPr>
        <p:spPr>
          <a:xfrm>
            <a:off x="3427900" y="2078375"/>
            <a:ext cx="1888500" cy="450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e0d30dccd_1_42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>
                <a:solidFill>
                  <a:srgbClr val="FF0000"/>
                </a:solidFill>
              </a:rPr>
              <a:t>Loading and Accessing Data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6" name="Google Shape;396;g24e0d30dccd_1_42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97" name="Google Shape;397;g24e0d30dccd_1_424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zh-TW"/>
              <a:t>從其他的 Notebook 中 import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zh-TW"/>
              <a:t>從己身資料夾進行 File attachment (1)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zh-TW"/>
              <a:t>從己身資料夾進行 File attachment (2)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zh-TW"/>
              <a:t>從己身資料夾進行 File attachment (3)</a:t>
            </a:r>
            <a:endParaRPr/>
          </a:p>
        </p:txBody>
      </p:sp>
      <p:sp>
        <p:nvSpPr>
          <p:cNvPr id="398" name="Google Shape;398;g24e0d30dccd_1_42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9" name="Google Shape;399;g24e0d30dccd_1_424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e0d30dccd_1_28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234" name="Google Shape;234;g24e0d30dccd_1_28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  <p:sp>
        <p:nvSpPr>
          <p:cNvPr id="235" name="Google Shape;235;g24e0d30dccd_1_28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6" name="Google Shape;236;g24e0d30dccd_1_2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從其他的notebook中import </a:t>
            </a:r>
            <a:endParaRPr/>
          </a:p>
        </p:txBody>
      </p:sp>
      <p:sp>
        <p:nvSpPr>
          <p:cNvPr id="405" name="Google Shape;405;p3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6" name="Google Shape;406;p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文字, 螢幕擷取畫面, 字型, 行 的圖片&#10;&#10;自動產生的描述" id="407" name="Google Shape;4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819" y="2344539"/>
            <a:ext cx="9845786" cy="629067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3"/>
          <p:cNvSpPr txBox="1"/>
          <p:nvPr/>
        </p:nvSpPr>
        <p:spPr>
          <a:xfrm>
            <a:off x="1809749" y="2621395"/>
            <a:ext cx="1184563" cy="340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"/>
          <p:cNvSpPr/>
          <p:nvPr/>
        </p:nvSpPr>
        <p:spPr>
          <a:xfrm>
            <a:off x="2992002" y="3813078"/>
            <a:ext cx="2455332" cy="4502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  選擇 Copy import</a:t>
            </a:r>
            <a:endParaRPr/>
          </a:p>
        </p:txBody>
      </p:sp>
      <p:sp>
        <p:nvSpPr>
          <p:cNvPr id="410" name="Google Shape;410;p3"/>
          <p:cNvSpPr/>
          <p:nvPr/>
        </p:nvSpPr>
        <p:spPr>
          <a:xfrm>
            <a:off x="1153775" y="2343919"/>
            <a:ext cx="400243" cy="384850"/>
          </a:xfrm>
          <a:prstGeom prst="ellipse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螢幕擷取畫面, 字型, 數字 的圖片&#10;&#10;自動產生的描述" id="411" name="Google Shape;4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269" y="3107267"/>
            <a:ext cx="1466012" cy="272934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"/>
          <p:cNvSpPr/>
          <p:nvPr/>
        </p:nvSpPr>
        <p:spPr>
          <a:xfrm>
            <a:off x="1444912" y="1769532"/>
            <a:ext cx="2847877" cy="4387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JhengHei"/>
              <a:buAutoNum type="arabicPeriod"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欲取得 leasers table</a:t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>
            <a:off x="1157720" y="3902362"/>
            <a:ext cx="1650999" cy="277089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1. </a:t>
            </a:r>
            <a:r>
              <a:rPr lang="zh-TW"/>
              <a:t> 從其他的notebook中import </a:t>
            </a:r>
            <a:endParaRPr/>
          </a:p>
        </p:txBody>
      </p:sp>
      <p:sp>
        <p:nvSpPr>
          <p:cNvPr id="419" name="Google Shape;419;p4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20" name="Google Shape;420;p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文字, 螢幕擷取畫面, 字型, 行 的圖片&#10;&#10;自動產生的描述" id="421" name="Google Shape;4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673" y="2277370"/>
            <a:ext cx="8735290" cy="124107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"/>
          <p:cNvSpPr/>
          <p:nvPr/>
        </p:nvSpPr>
        <p:spPr>
          <a:xfrm>
            <a:off x="1248638" y="1827260"/>
            <a:ext cx="5168513" cy="4502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在自己 notebook 中新增一個 JavaScript cell</a:t>
            </a:r>
            <a:endParaRPr/>
          </a:p>
        </p:txBody>
      </p:sp>
      <p:pic>
        <p:nvPicPr>
          <p:cNvPr descr="一張含有 文字, 螢幕擷取畫面, 字型, 行 的圖片&#10;&#10;自動產生的描述" id="423" name="Google Shape;4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672" y="3891895"/>
            <a:ext cx="8989290" cy="75984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"/>
          <p:cNvSpPr/>
          <p:nvPr/>
        </p:nvSpPr>
        <p:spPr>
          <a:xfrm>
            <a:off x="1248639" y="3432078"/>
            <a:ext cx="4071696" cy="4502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直接 crtl+v 貼上，即 import 成功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925" y="1600825"/>
            <a:ext cx="7793300" cy="42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32" name="Google Shape;432;p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5"/>
          <p:cNvSpPr txBox="1"/>
          <p:nvPr>
            <p:ph type="ctrTitle"/>
          </p:nvPr>
        </p:nvSpPr>
        <p:spPr>
          <a:xfrm>
            <a:off x="953359" y="824935"/>
            <a:ext cx="10407898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300">
                <a:latin typeface="Microsoft JhengHei"/>
                <a:ea typeface="Microsoft JhengHei"/>
                <a:cs typeface="Microsoft JhengHei"/>
                <a:sym typeface="Microsoft JhengHei"/>
              </a:rPr>
              <a:t>2.  從己身資料夾進行File attachment (1)</a:t>
            </a:r>
            <a:endParaRPr sz="4300"/>
          </a:p>
        </p:txBody>
      </p:sp>
      <p:sp>
        <p:nvSpPr>
          <p:cNvPr id="434" name="Google Shape;434;p5"/>
          <p:cNvSpPr/>
          <p:nvPr/>
        </p:nvSpPr>
        <p:spPr>
          <a:xfrm>
            <a:off x="9627870" y="1791618"/>
            <a:ext cx="641400" cy="597300"/>
          </a:xfrm>
          <a:prstGeom prst="ellipse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8477719" y="3312385"/>
            <a:ext cx="641400" cy="597300"/>
          </a:xfrm>
          <a:prstGeom prst="ellipse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5158610" y="1651192"/>
            <a:ext cx="4221000" cy="4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JhengHei"/>
              <a:buAutoNum type="arabicPeriod"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點選迴紋針符號，將資料匯入。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42" name="Google Shape;442;p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3" name="Google Shape;443;p6"/>
          <p:cNvSpPr txBox="1"/>
          <p:nvPr>
            <p:ph type="ctrTitle"/>
          </p:nvPr>
        </p:nvSpPr>
        <p:spPr>
          <a:xfrm>
            <a:off x="953359" y="824935"/>
            <a:ext cx="10407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300">
                <a:latin typeface="Microsoft JhengHei"/>
                <a:ea typeface="Microsoft JhengHei"/>
                <a:cs typeface="Microsoft JhengHei"/>
                <a:sym typeface="Microsoft JhengHei"/>
              </a:rPr>
              <a:t>2.  從己身資料夾進行File attachment (1)</a:t>
            </a:r>
            <a:endParaRPr sz="4300"/>
          </a:p>
        </p:txBody>
      </p:sp>
      <p:pic>
        <p:nvPicPr>
          <p:cNvPr id="444" name="Google Shape;4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495" y="1551535"/>
            <a:ext cx="8187014" cy="450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50" name="Google Shape;450;p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1" name="Google Shape;451;p7"/>
          <p:cNvSpPr txBox="1"/>
          <p:nvPr/>
        </p:nvSpPr>
        <p:spPr>
          <a:xfrm>
            <a:off x="953359" y="824935"/>
            <a:ext cx="10407898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b="1" i="0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 從己身資料夾進行File attachment </a:t>
            </a:r>
            <a:r>
              <a:rPr b="1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b="1" i="0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2)</a:t>
            </a:r>
            <a:endParaRPr b="1" i="0" sz="4300">
              <a:solidFill>
                <a:schemeClr val="accen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descr="一張含有 文字, 螢幕擷取畫面, 字型, 行 的圖片&#10;&#10;自動產生的描述" id="452" name="Google Shape;4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673" y="2338746"/>
            <a:ext cx="9705688" cy="137894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3" name="Google Shape;453;p7"/>
          <p:cNvSpPr/>
          <p:nvPr/>
        </p:nvSpPr>
        <p:spPr>
          <a:xfrm>
            <a:off x="1309946" y="1689226"/>
            <a:ext cx="4847362" cy="4502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在notebook中新增一個 JavaScript cell</a:t>
            </a:r>
            <a:endParaRPr/>
          </a:p>
        </p:txBody>
      </p:sp>
      <p:pic>
        <p:nvPicPr>
          <p:cNvPr id="454" name="Google Shape;4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302" y="4961269"/>
            <a:ext cx="10584366" cy="40761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5" name="Google Shape;455;p7"/>
          <p:cNvSpPr/>
          <p:nvPr/>
        </p:nvSpPr>
        <p:spPr>
          <a:xfrm>
            <a:off x="1309946" y="4311749"/>
            <a:ext cx="8423334" cy="4502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輸入 </a:t>
            </a: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taoyuan_population = FileAttachment("Taoyuan_population@3.csv").csv()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61" name="Google Shape;461;p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2" name="Google Shape;46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054" y="1531656"/>
            <a:ext cx="10017900" cy="43512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63" name="Google Shape;463;p8"/>
          <p:cNvSpPr txBox="1"/>
          <p:nvPr/>
        </p:nvSpPr>
        <p:spPr>
          <a:xfrm>
            <a:off x="953359" y="824935"/>
            <a:ext cx="10407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b="1" i="0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 從己身資料夾進行File attachment </a:t>
            </a:r>
            <a:r>
              <a:rPr b="1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b="1" i="0" lang="zh-TW" sz="4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2)</a:t>
            </a:r>
            <a:endParaRPr b="1" i="0" sz="4300">
              <a:solidFill>
                <a:schemeClr val="accen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70" y="1732825"/>
            <a:ext cx="11062260" cy="41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9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70" name="Google Shape;470;p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1" name="Google Shape;471;p9"/>
          <p:cNvSpPr txBox="1"/>
          <p:nvPr>
            <p:ph type="ctrTitle"/>
          </p:nvPr>
        </p:nvSpPr>
        <p:spPr>
          <a:xfrm>
            <a:off x="953359" y="824935"/>
            <a:ext cx="10407898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300">
                <a:latin typeface="Microsoft JhengHei"/>
                <a:ea typeface="Microsoft JhengHei"/>
                <a:cs typeface="Microsoft JhengHei"/>
                <a:sym typeface="Microsoft JhengHei"/>
              </a:rPr>
              <a:t>4.  從己身資料夾進行File attachment (3)</a:t>
            </a:r>
            <a:endParaRPr sz="4300"/>
          </a:p>
        </p:txBody>
      </p:sp>
      <p:sp>
        <p:nvSpPr>
          <p:cNvPr id="472" name="Google Shape;472;p9"/>
          <p:cNvSpPr/>
          <p:nvPr/>
        </p:nvSpPr>
        <p:spPr>
          <a:xfrm>
            <a:off x="1119510" y="2532825"/>
            <a:ext cx="745800" cy="711600"/>
          </a:xfrm>
          <a:prstGeom prst="ellipse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1320000" y="3330700"/>
            <a:ext cx="5854800" cy="5742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52975" y="2007950"/>
            <a:ext cx="4512300" cy="4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 + 字號，</a:t>
            </a: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 Upload file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80" name="Google Shape;480;p1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1" name="Google Shape;4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158" y="1547316"/>
            <a:ext cx="10733683" cy="406943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82" name="Google Shape;482;p10"/>
          <p:cNvSpPr txBox="1"/>
          <p:nvPr>
            <p:ph type="ctrTitle"/>
          </p:nvPr>
        </p:nvSpPr>
        <p:spPr>
          <a:xfrm>
            <a:off x="953359" y="824935"/>
            <a:ext cx="10407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300">
                <a:latin typeface="Microsoft JhengHei"/>
                <a:ea typeface="Microsoft JhengHei"/>
                <a:cs typeface="Microsoft JhengHei"/>
                <a:sym typeface="Microsoft JhengHei"/>
              </a:rPr>
              <a:t>4.  從己身資料夾進行File attachment (3)</a:t>
            </a:r>
            <a:endParaRPr sz="4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e0d30dccd_3_62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</a:t>
            </a:r>
            <a:r>
              <a:rPr lang="zh-TW"/>
              <a:t>產生圖表</a:t>
            </a:r>
            <a:endParaRPr/>
          </a:p>
        </p:txBody>
      </p:sp>
      <p:sp>
        <p:nvSpPr>
          <p:cNvPr id="489" name="Google Shape;489;g24e0d30dccd_3_62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4e0d30dccd_3_625"/>
          <p:cNvSpPr txBox="1"/>
          <p:nvPr>
            <p:ph idx="2" type="body"/>
          </p:nvPr>
        </p:nvSpPr>
        <p:spPr>
          <a:xfrm>
            <a:off x="954100" y="1618600"/>
            <a:ext cx="10107000" cy="6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新的一行左邊開頭的地方，有個「+」可以新增內容。</a:t>
            </a:r>
            <a:endParaRPr/>
          </a:p>
        </p:txBody>
      </p:sp>
      <p:sp>
        <p:nvSpPr>
          <p:cNvPr id="491" name="Google Shape;491;g24e0d30dccd_3_62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2" name="Google Shape;492;g24e0d30dccd_3_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5" y="2224300"/>
            <a:ext cx="6132308" cy="36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4e0d30dccd_3_625"/>
          <p:cNvSpPr/>
          <p:nvPr/>
        </p:nvSpPr>
        <p:spPr>
          <a:xfrm>
            <a:off x="1659725" y="4082551"/>
            <a:ext cx="2536800" cy="5205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24e0d30dccd_3_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375" y="3542751"/>
            <a:ext cx="6519674" cy="14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4e0d30dccd_3_625"/>
          <p:cNvSpPr/>
          <p:nvPr/>
        </p:nvSpPr>
        <p:spPr>
          <a:xfrm>
            <a:off x="6760825" y="4515500"/>
            <a:ext cx="4366500" cy="4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灰底色的部分，是提示你去修改的地方。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e0d30dccd_3_63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4e0d30dccd_3_63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3" name="Google Shape;503;g24e0d30dccd_3_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0" y="424100"/>
            <a:ext cx="9113101" cy="18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4e0d30dccd_3_638"/>
          <p:cNvSpPr/>
          <p:nvPr/>
        </p:nvSpPr>
        <p:spPr>
          <a:xfrm>
            <a:off x="1175050" y="2328900"/>
            <a:ext cx="3684000" cy="4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 x 改成 </a:t>
            </a: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區域別</a:t>
            </a: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；y 改成 </a:t>
            </a: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人口數</a:t>
            </a:r>
            <a:endParaRPr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5" name="Google Shape;505;g24e0d30dccd_3_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400" y="1957500"/>
            <a:ext cx="6533425" cy="409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4e0d30dccd_3_638"/>
          <p:cNvSpPr/>
          <p:nvPr/>
        </p:nvSpPr>
        <p:spPr>
          <a:xfrm>
            <a:off x="1175050" y="1745800"/>
            <a:ext cx="4366500" cy="4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 </a:t>
            </a: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alphabet 改成 </a:t>
            </a: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taoyuan_population</a:t>
            </a:r>
            <a:endParaRPr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e0d30dccd_1_9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242" name="Google Shape;242;g24e0d30dccd_1_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Getting Started: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https://observablehq.com/collection/@observablehq/getting-started</a:t>
            </a:r>
            <a:endParaRPr/>
          </a:p>
        </p:txBody>
      </p:sp>
      <p:sp>
        <p:nvSpPr>
          <p:cNvPr id="243" name="Google Shape;243;g24e0d30dccd_1_9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Why Observable?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Observable overview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A taste of Observable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Char char="•"/>
            </a:pPr>
            <a:r>
              <a:rPr lang="zh-TW"/>
              <a:t>Team and individual workspaces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4e0d30dccd_1_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e0d30dccd_3_66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</a:t>
            </a:r>
            <a:r>
              <a:rPr lang="zh-TW"/>
              <a:t>調整外觀</a:t>
            </a:r>
            <a:endParaRPr/>
          </a:p>
        </p:txBody>
      </p:sp>
      <p:sp>
        <p:nvSpPr>
          <p:cNvPr id="513" name="Google Shape;513;g24e0d30dccd_3_66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4e0d30dccd_3_660"/>
          <p:cNvSpPr txBox="1"/>
          <p:nvPr>
            <p:ph idx="2" type="body"/>
          </p:nvPr>
        </p:nvSpPr>
        <p:spPr>
          <a:xfrm>
            <a:off x="954100" y="1618600"/>
            <a:ext cx="10107000" cy="6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參考資料：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Observable Plot</a:t>
            </a:r>
            <a:endParaRPr/>
          </a:p>
        </p:txBody>
      </p:sp>
      <p:sp>
        <p:nvSpPr>
          <p:cNvPr id="515" name="Google Shape;515;g24e0d30dccd_3_66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6" name="Google Shape;516;g24e0d30dccd_3_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255" y="2224300"/>
            <a:ext cx="6119496" cy="367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e0d30dccd_3_68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4e0d30dccd_3_688"/>
          <p:cNvSpPr txBox="1"/>
          <p:nvPr>
            <p:ph idx="2" type="body"/>
          </p:nvPr>
        </p:nvSpPr>
        <p:spPr>
          <a:xfrm>
            <a:off x="952500" y="1333675"/>
            <a:ext cx="2367900" cy="5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程式碼 介紹</a:t>
            </a:r>
            <a:endParaRPr/>
          </a:p>
        </p:txBody>
      </p:sp>
      <p:sp>
        <p:nvSpPr>
          <p:cNvPr id="524" name="Google Shape;524;g24e0d30dccd_3_68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525" name="Google Shape;525;g24e0d30dccd_3_68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{0C6839BE-1C63-4575-ACEC-B6E15E88E1EF}</a:tableStyleId>
              </a:tblPr>
              <a:tblGrid>
                <a:gridCol w="2369500"/>
                <a:gridCol w="7917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grid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網格，方便估值。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marginLeft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左邊數字爆框，讓他縮進來一些。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inset （insetTop）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圖表內的內距，由於同安里人太多，所以留一些空間。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width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解決文字糊在一起：把整個</a:t>
                      </a: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直條圖弄寬</a:t>
                      </a:r>
                      <a:r>
                        <a:rPr lang="zh-TW" sz="1800"/>
                        <a:t>。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barY 的 fill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將直條圖改個顏色。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frame()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最後加個</a:t>
                      </a: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外框</a:t>
                      </a:r>
                      <a:r>
                        <a:rPr lang="zh-TW" sz="1800"/>
                        <a:t>。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e0d30dccd_3_69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4e0d30dccd_3_69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3" name="Google Shape;533;g24e0d30dccd_3_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00" y="526750"/>
            <a:ext cx="8729601" cy="24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4e0d30dccd_3_6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00" y="3138575"/>
            <a:ext cx="11061149" cy="24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e0d30dccd_3_67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</a:t>
            </a:r>
            <a:r>
              <a:rPr lang="zh-TW"/>
              <a:t>下載圖表</a:t>
            </a:r>
            <a:endParaRPr/>
          </a:p>
        </p:txBody>
      </p:sp>
      <p:sp>
        <p:nvSpPr>
          <p:cNvPr id="541" name="Google Shape;541;g24e0d30dccd_3_67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4e0d30dccd_3_67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3" name="Google Shape;543;g24e0d30dccd_3_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30" y="1399135"/>
            <a:ext cx="7984564" cy="450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e0d30dccd_1_362"/>
          <p:cNvSpPr txBox="1"/>
          <p:nvPr>
            <p:ph type="ctrTitle"/>
          </p:nvPr>
        </p:nvSpPr>
        <p:spPr>
          <a:xfrm>
            <a:off x="966808" y="2241425"/>
            <a:ext cx="10525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Team and individual workspaces</a:t>
            </a:r>
            <a:endParaRPr/>
          </a:p>
        </p:txBody>
      </p:sp>
      <p:sp>
        <p:nvSpPr>
          <p:cNvPr id="549" name="Google Shape;549;g24e0d30dccd_1_362"/>
          <p:cNvSpPr txBox="1"/>
          <p:nvPr>
            <p:ph idx="1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550" name="Google Shape;550;g24e0d30dccd_1_362"/>
          <p:cNvSpPr txBox="1"/>
          <p:nvPr>
            <p:ph idx="2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https://observablehq.com/@observablehq/team-and-individual-workspaces?collection=@observablehq/getting-started</a:t>
            </a:r>
            <a:endParaRPr/>
          </a:p>
        </p:txBody>
      </p:sp>
      <p:sp>
        <p:nvSpPr>
          <p:cNvPr id="551" name="Google Shape;551;g24e0d30dccd_1_36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e0d30dccd_1_49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不同方案，不同的使用權限</a:t>
            </a:r>
            <a:endParaRPr/>
          </a:p>
        </p:txBody>
      </p:sp>
      <p:sp>
        <p:nvSpPr>
          <p:cNvPr id="557" name="Google Shape;557;g24e0d30dccd_1_49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58" name="Google Shape;558;g24e0d30dccd_1_49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9" name="Google Shape;559;g24e0d30dccd_1_491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0" name="Google Shape;560;g24e0d30dccd_1_491"/>
          <p:cNvGraphicFramePr/>
          <p:nvPr/>
        </p:nvGraphicFramePr>
        <p:xfrm>
          <a:off x="952500" y="143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{0C6839BE-1C63-4575-ACEC-B6E15E88E1EF}</a:tableStyleId>
              </a:tblPr>
              <a:tblGrid>
                <a:gridCol w="3420725"/>
                <a:gridCol w="6866275"/>
              </a:tblGrid>
              <a:tr h="93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 Team</a:t>
                      </a:r>
                      <a:endParaRPr b="1" sz="17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(</a:t>
                      </a:r>
                      <a:r>
                        <a:rPr b="1" i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team private workspace</a:t>
                      </a:r>
                      <a:r>
                        <a:rPr lang="zh-TW" sz="1800"/>
                        <a:t>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所有 Observable 帳戶均可獲得 Pro Team 的 </a:t>
                      </a:r>
                      <a:r>
                        <a:rPr lang="zh-TW">
                          <a:solidFill>
                            <a:srgbClr val="FF0000"/>
                          </a:solidFill>
                        </a:rPr>
                        <a:t>30 天試用期</a:t>
                      </a:r>
                      <a:r>
                        <a:rPr lang="zh-TW"/>
                        <a:t>。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可與無限數量的團隊成員共用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notebook</a:t>
                      </a:r>
                      <a:r>
                        <a:rPr lang="zh-TW"/>
                        <a:t>。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自己和自己的團隊可以在其他人看不到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notebook </a:t>
                      </a:r>
                      <a:r>
                        <a:rPr lang="zh-TW"/>
                        <a:t>的情況下工作。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9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Enterprise</a:t>
                      </a:r>
                      <a:endParaRPr b="1" sz="17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</a:t>
                      </a:r>
                      <a:r>
                        <a:rPr b="1" i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large-team private workspace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基於  Pro team，並且有額外的安全性和身份驗證、專門的支援、入職協助。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9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 Team</a:t>
                      </a:r>
                      <a:endParaRPr b="1" sz="17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</a:t>
                      </a:r>
                      <a:r>
                        <a:rPr b="1" i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team public workspace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只有自己和團隊中的成員可以編輯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 notebook，但</a:t>
                      </a:r>
                      <a:r>
                        <a:rPr lang="zh-TW"/>
                        <a:t>團隊的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 notebook、編輯紀錄</a:t>
                      </a:r>
                      <a:r>
                        <a:rPr lang="zh-TW"/>
                        <a:t>都是</a:t>
                      </a:r>
                      <a:r>
                        <a:rPr lang="zh-TW"/>
                        <a:t>公開的。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9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 Individual</a:t>
                      </a:r>
                      <a:endParaRPr b="1" sz="17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</a:t>
                      </a:r>
                      <a:r>
                        <a:rPr b="1" i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individual public workspace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 notebook 唯一的所有者和編輯者，但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 notebook</a:t>
                      </a:r>
                      <a:r>
                        <a:rPr lang="zh-TW"/>
                        <a:t>、編輯記錄是公開的。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如果共享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 notebook（最多可與</a:t>
                      </a:r>
                      <a:r>
                        <a:rPr lang="zh-TW">
                          <a:solidFill>
                            <a:srgbClr val="FF0000"/>
                          </a:solidFill>
                        </a:rPr>
                        <a:t>四個人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分享)，他人才可以一同編輯 notebook</a:t>
                      </a:r>
                      <a:r>
                        <a:rPr lang="zh-TW"/>
                        <a:t>。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86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 Individual</a:t>
                      </a:r>
                      <a:endParaRPr b="1" sz="17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 </a:t>
                      </a:r>
                      <a:r>
                        <a:rPr b="1" i="1" lang="zh-TW" sz="17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individual private workspace)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適合需要私人工作或使用私人資料的個人。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有使用</a:t>
                      </a:r>
                      <a:r>
                        <a:rPr lang="zh-TW">
                          <a:solidFill>
                            <a:srgbClr val="FF0000"/>
                          </a:solidFill>
                        </a:rPr>
                        <a:t>私有資料</a:t>
                      </a:r>
                      <a:r>
                        <a:rPr lang="zh-TW"/>
                        <a:t>（database connections or secrets）的權限。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如要分享使用私人資料的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 notebook </a:t>
                      </a:r>
                      <a:r>
                        <a:rPr lang="zh-TW"/>
                        <a:t>，必須是專業團隊的成員 （最多可與</a:t>
                      </a:r>
                      <a:r>
                        <a:rPr lang="zh-TW">
                          <a:solidFill>
                            <a:srgbClr val="FF0000"/>
                          </a:solidFill>
                        </a:rPr>
                        <a:t>四個人</a:t>
                      </a:r>
                      <a:r>
                        <a:rPr lang="zh-TW"/>
                        <a:t>分享。)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e0d30dccd_1_175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Why Observable?</a:t>
            </a:r>
            <a:endParaRPr/>
          </a:p>
        </p:txBody>
      </p:sp>
      <p:sp>
        <p:nvSpPr>
          <p:cNvPr id="250" name="Google Shape;250;g24e0d30dccd_1_175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  <p:sp>
        <p:nvSpPr>
          <p:cNvPr id="251" name="Google Shape;251;g24e0d30dccd_1_175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https://observablehq.com/blog/why-observable?collection=%40observablehq%2Fgetting-started</a:t>
            </a:r>
            <a:endParaRPr/>
          </a:p>
        </p:txBody>
      </p:sp>
      <p:sp>
        <p:nvSpPr>
          <p:cNvPr id="252" name="Google Shape;252;g24e0d30dccd_1_17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e0d30dccd_3_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發現、啟發及加速學習的平台。</a:t>
            </a:r>
            <a:endParaRPr/>
          </a:p>
        </p:txBody>
      </p:sp>
      <p:sp>
        <p:nvSpPr>
          <p:cNvPr id="259" name="Google Shape;259;g24e0d30dccd_3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e0d30dccd_3_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It’s a platform to discover, to be inspired, and to accelerate your learning.You can explore data and create. Working in the notebook allows you to tinker (修補), try things and interact real-time (即時互動) as you explore.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The notebook is a </a:t>
            </a:r>
            <a:r>
              <a:rPr lang="zh-TW">
                <a:solidFill>
                  <a:srgbClr val="FF0000"/>
                </a:solidFill>
              </a:rPr>
              <a:t>running environment with no compiling required</a:t>
            </a:r>
            <a:r>
              <a:rPr lang="zh-TW"/>
              <a:t>. (Notebook是運作環境，無需編譯。)</a:t>
            </a:r>
            <a:endParaRPr/>
          </a:p>
        </p:txBody>
      </p:sp>
      <p:sp>
        <p:nvSpPr>
          <p:cNvPr id="261" name="Google Shape;261;g24e0d30dccd_3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e0d30dccd_1_47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提供了數千種視覺化效果</a:t>
            </a:r>
            <a:endParaRPr/>
          </a:p>
        </p:txBody>
      </p:sp>
      <p:sp>
        <p:nvSpPr>
          <p:cNvPr id="267" name="Google Shape;267;g24e0d30dccd_1_47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68" name="Google Shape;268;g24e0d30dccd_1_475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C</a:t>
            </a:r>
            <a:r>
              <a:rPr lang="zh-TW"/>
              <a:t>harts with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D3</a:t>
            </a:r>
            <a:r>
              <a:rPr lang="zh-TW"/>
              <a:t> and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Observable Plot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maps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art</a:t>
            </a:r>
            <a:r>
              <a:rPr lang="zh-TW"/>
              <a:t>, and </a:t>
            </a:r>
            <a:r>
              <a:rPr lang="zh-TW" u="sng">
                <a:solidFill>
                  <a:schemeClr val="hlink"/>
                </a:solidFill>
                <a:hlinkClick r:id="rId7"/>
              </a:rPr>
              <a:t>other components</a:t>
            </a:r>
            <a:r>
              <a:rPr lang="zh-TW"/>
              <a:t>. You can fork any notebook, or import from other notebooks, to reuse code without duplicating. You don’t have to start with a blank slate.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There are </a:t>
            </a:r>
            <a:r>
              <a:rPr lang="zh-TW">
                <a:solidFill>
                  <a:srgbClr val="FF0000"/>
                </a:solidFill>
              </a:rPr>
              <a:t>no limits</a:t>
            </a:r>
            <a:r>
              <a:rPr lang="zh-TW"/>
              <a:t> to what you can do.</a:t>
            </a:r>
            <a:endParaRPr/>
          </a:p>
        </p:txBody>
      </p:sp>
      <p:sp>
        <p:nvSpPr>
          <p:cNvPr id="269" name="Google Shape;269;g24e0d30dccd_1_47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0" name="Google Shape;270;g24e0d30dccd_1_475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e0d30dccd_3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在團隊或跨平台與他人分享、協作</a:t>
            </a:r>
            <a:endParaRPr/>
          </a:p>
        </p:txBody>
      </p:sp>
      <p:sp>
        <p:nvSpPr>
          <p:cNvPr id="276" name="Google Shape;276;g24e0d30dccd_3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77" name="Google Shape;277;g24e0d30dccd_3_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You can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share and collaborate with others</a:t>
            </a:r>
            <a:r>
              <a:rPr lang="zh-TW"/>
              <a:t>, within a team, and across the platform. You can share what you create and learn from others. Observable helps break down walls between people and tools.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來自不同領域的創作者可以</a:t>
            </a:r>
            <a:r>
              <a:rPr lang="zh-TW">
                <a:solidFill>
                  <a:srgbClr val="FF0000"/>
                </a:solidFill>
              </a:rPr>
              <a:t>互相合作</a:t>
            </a:r>
            <a:r>
              <a:rPr lang="zh-TW"/>
              <a:t>，與彼此和世界分享他們所知道的知識。</a:t>
            </a:r>
            <a:endParaRPr/>
          </a:p>
        </p:txBody>
      </p:sp>
      <p:sp>
        <p:nvSpPr>
          <p:cNvPr id="278" name="Google Shape;278;g24e0d30dccd_3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9" name="Google Shape;279;g24e0d30dccd_3_0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e0d30dccd_1_234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Observable overview</a:t>
            </a:r>
            <a:endParaRPr/>
          </a:p>
        </p:txBody>
      </p:sp>
      <p:sp>
        <p:nvSpPr>
          <p:cNvPr id="285" name="Google Shape;285;g24e0d30dccd_1_234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g24e0d30dccd_1_234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https://observablehq.com/@observablehq/observable-overview-video?collection=@observablehq/getting-started</a:t>
            </a:r>
            <a:endParaRPr/>
          </a:p>
        </p:txBody>
      </p:sp>
      <p:sp>
        <p:nvSpPr>
          <p:cNvPr id="287" name="Google Shape;287;g24e0d30dccd_1_23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e0d30dccd_1_396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O</a:t>
            </a:r>
            <a:r>
              <a:rPr lang="zh-TW"/>
              <a:t>verview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/>
          </a:p>
        </p:txBody>
      </p:sp>
      <p:sp>
        <p:nvSpPr>
          <p:cNvPr id="293" name="Google Shape;293;g24e0d30dccd_1_39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94" name="Google Shape;294;g24e0d30dccd_1_396"/>
          <p:cNvSpPr txBox="1"/>
          <p:nvPr>
            <p:ph idx="2" type="body"/>
          </p:nvPr>
        </p:nvSpPr>
        <p:spPr>
          <a:xfrm>
            <a:off x="953338" y="1277031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Notebooks &amp; Cells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Char char="●"/>
            </a:pPr>
            <a:r>
              <a:rPr lang="zh-TW">
                <a:solidFill>
                  <a:srgbClr val="FF0000"/>
                </a:solidFill>
              </a:rPr>
              <a:t>Loading and Accessing Data</a:t>
            </a:r>
            <a:endParaRPr>
              <a:solidFill>
                <a:srgbClr val="FF0000"/>
              </a:solidFill>
            </a:endParaRPr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Observable Plot Overview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Reactive Markdown &amp; HTML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/>
              <a:t>User Inputs &amp; Interactivity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Javascript &amp; Observable</a:t>
            </a:r>
            <a:endParaRPr/>
          </a:p>
          <a:p>
            <a:pPr indent="-4000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zh-TW"/>
              <a:t>Importing &amp; Resuing Cells</a:t>
            </a:r>
            <a:endParaRPr/>
          </a:p>
        </p:txBody>
      </p:sp>
      <p:sp>
        <p:nvSpPr>
          <p:cNvPr id="295" name="Google Shape;295;g24e0d30dccd_1_39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6" name="Google Shape;296;g24e0d30dccd_1_396"/>
          <p:cNvSpPr txBox="1"/>
          <p:nvPr/>
        </p:nvSpPr>
        <p:spPr>
          <a:xfrm>
            <a:off x="1809749" y="2621395"/>
            <a:ext cx="11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章節頁_章節4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章節頁_章節N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章節頁_章節4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章節頁_章節3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2021-11-03T01:57:43Z</dcterms:created>
  <dc:creator>Microsoft Office User</dc:creator>
</cp:coreProperties>
</file>